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90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57" r:id="rId13"/>
    <p:sldId id="258" r:id="rId14"/>
    <p:sldId id="259" r:id="rId15"/>
    <p:sldId id="260" r:id="rId16"/>
    <p:sldId id="272" r:id="rId17"/>
    <p:sldId id="261" r:id="rId18"/>
    <p:sldId id="262" r:id="rId19"/>
    <p:sldId id="273" r:id="rId20"/>
    <p:sldId id="274" r:id="rId21"/>
    <p:sldId id="275" r:id="rId22"/>
    <p:sldId id="276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1" r:id="rId36"/>
    <p:sldId id="292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2/12/2018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2/12/2018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2/12/2018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2/12/2018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2/12/2018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2/12/2018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p3"/><Relationship Id="rId2" Type="http://schemas.microsoft.com/office/2007/relationships/media" Target="../media/media1.mp3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3.gif"/><Relationship Id="rId4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303986" y="1622286"/>
            <a:ext cx="9584028" cy="1670912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/>
              <a:t>LA GABBIANELLA E IL GATTO CHE LE INSEGNO’ A VOLARE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39214" y="4178049"/>
            <a:ext cx="9448800" cy="685800"/>
          </a:xfrm>
        </p:spPr>
        <p:txBody>
          <a:bodyPr/>
          <a:lstStyle/>
          <a:p>
            <a:pPr algn="r"/>
            <a:r>
              <a:rPr lang="it-IT" dirty="0"/>
              <a:t>classi II C e II D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29191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17"/>
    </mc:Choice>
    <mc:Fallback xmlns="">
      <p:transition spd="slow" advTm="5917"/>
    </mc:Fallback>
  </mc:AlternateContent>
  <p:extLst>
    <p:ext uri="{E180D4A7-C9FB-4DFB-919C-405C955672EB}">
      <p14:showEvtLst xmlns:p14="http://schemas.microsoft.com/office/powerpoint/2010/main">
        <p14:playEvt time="4025" objId="4"/>
        <p14:stopEvt time="5917" objId="4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49574" y="1763039"/>
            <a:ext cx="2821898" cy="3399378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Impietosito dalle condizioni della </a:t>
            </a:r>
            <a:r>
              <a:rPr lang="it-IT" dirty="0" err="1"/>
              <a:t>gabbiana</a:t>
            </a:r>
            <a:r>
              <a:rPr lang="it-IT" dirty="0"/>
              <a:t> Zorba vuole salvarla e cerca con la lingua di ripulirla, ma non è possibile, il petrolio ha un sapore  orribile. </a:t>
            </a:r>
          </a:p>
          <a:p>
            <a:pPr marL="0" indent="0" algn="r">
              <a:buNone/>
            </a:pPr>
            <a:r>
              <a:rPr lang="it-IT" sz="1800" i="1" dirty="0"/>
              <a:t>(Davide C. II C)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2551" y="629587"/>
            <a:ext cx="7809875" cy="5666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657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95"/>
    </mc:Choice>
    <mc:Fallback xmlns="">
      <p:transition spd="slow" advTm="9295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45956" y="1624935"/>
            <a:ext cx="3136692" cy="371156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 err="1"/>
              <a:t>Kenga</a:t>
            </a:r>
            <a:r>
              <a:rPr lang="it-IT" dirty="0"/>
              <a:t> confida al micione che sta per nascere il suo primo uovo. Gli chiede allora di promettergli tre cose: l’uovo non deve mangiare, poi lo deve covare e al piccolo che nasce a volare gli dovrà insegnare». </a:t>
            </a:r>
          </a:p>
          <a:p>
            <a:pPr marL="0" indent="0" algn="r">
              <a:buNone/>
            </a:pPr>
            <a:r>
              <a:rPr lang="it-IT" sz="1800" i="1" dirty="0"/>
              <a:t>(</a:t>
            </a:r>
            <a:r>
              <a:rPr lang="it-IT" sz="1800" i="1" dirty="0" err="1"/>
              <a:t>Berfin</a:t>
            </a:r>
            <a:r>
              <a:rPr lang="it-IT" sz="1800" i="1" dirty="0"/>
              <a:t> II C)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2648" y="591363"/>
            <a:ext cx="8329988" cy="5778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477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419"/>
    </mc:Choice>
    <mc:Fallback xmlns="">
      <p:transition spd="slow" advTm="17419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06469" y="2310798"/>
            <a:ext cx="2312832" cy="223640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t-IT" dirty="0"/>
              <a:t>Zorba promette, ma poi va a cercare gli amici per essere aiutato a salvare la </a:t>
            </a:r>
            <a:r>
              <a:rPr lang="it-IT" dirty="0" err="1"/>
              <a:t>gabbiana</a:t>
            </a:r>
            <a:r>
              <a:rPr lang="it-IT" dirty="0"/>
              <a:t>. </a:t>
            </a:r>
          </a:p>
          <a:p>
            <a:pPr marL="0" indent="0" algn="r">
              <a:buNone/>
            </a:pPr>
            <a:r>
              <a:rPr lang="it-IT" sz="1800" i="1" dirty="0"/>
              <a:t>(Gabriele II D)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572089" y="-689326"/>
            <a:ext cx="5799907" cy="8171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93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78"/>
    </mc:Choice>
    <mc:Fallback xmlns="">
      <p:transition spd="slow" advTm="9578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2194560"/>
            <a:ext cx="2482403" cy="32520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dirty="0"/>
              <a:t>Zorba e gli amici vanno al museo da </a:t>
            </a:r>
            <a:r>
              <a:rPr lang="it-IT" sz="2000" dirty="0" err="1"/>
              <a:t>Diderot</a:t>
            </a:r>
            <a:r>
              <a:rPr lang="it-IT" sz="2000" dirty="0"/>
              <a:t>, il gatto sapiente, per consultare l’enciclopedia e trovare come ripulire la </a:t>
            </a:r>
            <a:r>
              <a:rPr lang="it-IT" sz="2000" dirty="0" err="1"/>
              <a:t>gabbiana</a:t>
            </a:r>
            <a:r>
              <a:rPr lang="it-IT" sz="2000" dirty="0"/>
              <a:t> dal petrolio. </a:t>
            </a:r>
          </a:p>
          <a:p>
            <a:pPr marL="0" indent="0" algn="r">
              <a:buNone/>
            </a:pPr>
            <a:r>
              <a:rPr lang="it-IT" sz="1700" i="1" dirty="0"/>
              <a:t>(Elena II D)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4625438" y="-762065"/>
            <a:ext cx="5696171" cy="8265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958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81"/>
    </mc:Choice>
    <mc:Fallback xmlns="">
      <p:transition spd="slow" advTm="1008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25557" y="1805051"/>
            <a:ext cx="2514600" cy="316831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it-IT" sz="2000" dirty="0"/>
              <a:t>Scoprono che per togliere il petrolio ci vuole la benzina ed allora Zorba e i suoi amici gatti vanno  a procurarsela dal distributore. Ma occorre distrarre il benzinaio e Pallino, il micino, si offre volentieri mentre Segretario bagna la sua coda col petrolio.</a:t>
            </a:r>
          </a:p>
          <a:p>
            <a:pPr marL="0" indent="0" algn="r">
              <a:buNone/>
            </a:pPr>
            <a:r>
              <a:rPr lang="it-IT" sz="1700" i="1" dirty="0"/>
              <a:t> </a:t>
            </a:r>
            <a:r>
              <a:rPr lang="it-IT" sz="2000" dirty="0"/>
              <a:t> </a:t>
            </a:r>
            <a:r>
              <a:rPr lang="it-IT" sz="1700" i="1" dirty="0"/>
              <a:t>(Riccardo II D)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826124" y="-542712"/>
            <a:ext cx="5213283" cy="7863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995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42"/>
    </mc:Choice>
    <mc:Fallback xmlns="">
      <p:transition spd="slow" advTm="6842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2194560"/>
            <a:ext cx="2507974" cy="263869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Velocemente tornano dalla </a:t>
            </a:r>
            <a:r>
              <a:rPr lang="it-IT" dirty="0" err="1"/>
              <a:t>gabbiana</a:t>
            </a:r>
            <a:r>
              <a:rPr lang="it-IT" dirty="0"/>
              <a:t> che però è già morta. Come aveva detto a Zorba ha lasciato il suo uovo. </a:t>
            </a:r>
          </a:p>
          <a:p>
            <a:pPr marL="0" indent="0" algn="r">
              <a:buNone/>
            </a:pPr>
            <a:r>
              <a:rPr lang="it-IT" sz="1800" i="1" dirty="0"/>
              <a:t>(Tiziano II D)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840804" y="-469106"/>
            <a:ext cx="5340679" cy="791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662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35"/>
    </mc:Choice>
    <mc:Fallback xmlns="">
      <p:transition spd="slow" advTm="6835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96008" y="2489466"/>
            <a:ext cx="3150704" cy="18790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dirty="0"/>
              <a:t>Zorba si sente in dovere di mantenere le promesse, quindi inizia a tenere al caldo l’uovo fino a quando si schiude.</a:t>
            </a:r>
          </a:p>
        </p:txBody>
      </p:sp>
      <p:pic>
        <p:nvPicPr>
          <p:cNvPr id="4" name="Immagine 3" descr="Immagine che contiene testo, mappa&#10;&#10;Descrizione generata con affidabilità molto elevata">
            <a:extLst>
              <a:ext uri="{FF2B5EF4-FFF2-40B4-BE49-F238E27FC236}">
                <a16:creationId xmlns:a16="http://schemas.microsoft.com/office/drawing/2014/main" id="{8E28CE09-D50E-4235-9F94-92CECB09170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134275" y="35689"/>
            <a:ext cx="5957229" cy="6786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784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40"/>
    </mc:Choice>
    <mc:Fallback xmlns="">
      <p:transition spd="slow" advTm="574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685016" y="2123093"/>
            <a:ext cx="2801982" cy="26118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dirty="0"/>
              <a:t>Per 20 giorni Zorba tiene al caldo l’uovo finché nasce un piccolo gabbiano, che subito grida: «Mamma ho fame, ho fame!».</a:t>
            </a:r>
          </a:p>
          <a:p>
            <a:pPr marL="0" indent="0" algn="r">
              <a:buNone/>
            </a:pPr>
            <a:r>
              <a:rPr lang="it-IT" dirty="0"/>
              <a:t> </a:t>
            </a:r>
            <a:r>
              <a:rPr lang="it-IT" sz="1700" i="1" dirty="0"/>
              <a:t>(</a:t>
            </a:r>
            <a:r>
              <a:rPr lang="it-IT" sz="1700" i="1" dirty="0" err="1"/>
              <a:t>Saphira</a:t>
            </a:r>
            <a:r>
              <a:rPr lang="it-IT" sz="1700" i="1" dirty="0"/>
              <a:t> II D)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7234" y="561702"/>
            <a:ext cx="4738378" cy="582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259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96"/>
    </mc:Choice>
    <mc:Fallback xmlns="">
      <p:transition spd="slow" advTm="7696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03513" y="2357941"/>
            <a:ext cx="2736669" cy="23641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dirty="0"/>
              <a:t>Mentre Zorba cerca del cibo per il gabbiano, dei topi  rapiscono il piccolo, ma subito il gatto corre e lo salva.</a:t>
            </a:r>
          </a:p>
          <a:p>
            <a:pPr marL="0" indent="0" algn="r">
              <a:buNone/>
            </a:pPr>
            <a:r>
              <a:rPr lang="it-IT" sz="1700" i="1" dirty="0"/>
              <a:t>(Davide II D)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126382" y="44632"/>
            <a:ext cx="5333403" cy="6990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981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21"/>
    </mc:Choice>
    <mc:Fallback xmlns="">
      <p:transition spd="slow" advTm="852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08016" y="2263872"/>
            <a:ext cx="2892288" cy="2330255"/>
          </a:xfrm>
        </p:spPr>
        <p:txBody>
          <a:bodyPr/>
          <a:lstStyle/>
          <a:p>
            <a:pPr marL="0" indent="0">
              <a:buNone/>
            </a:pPr>
            <a:r>
              <a:rPr lang="it-IT" sz="2000" dirty="0"/>
              <a:t>Zorba, per poter proteggere meglio la gabbianella, la porta al museo così che tutti i gatti possano difenderla.</a:t>
            </a:r>
          </a:p>
          <a:p>
            <a:pPr marL="0" indent="0" algn="r">
              <a:buNone/>
            </a:pPr>
            <a:r>
              <a:rPr lang="it-IT" dirty="0"/>
              <a:t> </a:t>
            </a:r>
            <a:r>
              <a:rPr lang="it-IT" sz="1700" i="1" dirty="0"/>
              <a:t>(Antonella II D)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321127" y="91441"/>
            <a:ext cx="4867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163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02"/>
    </mc:Choice>
    <mc:Fallback xmlns="">
      <p:transition spd="slow" advTm="8802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 descr="Immagine che contiene testo, mappa&#10;&#10;Descrizione generata con affidabilità molto elevata">
            <a:extLst>
              <a:ext uri="{FF2B5EF4-FFF2-40B4-BE49-F238E27FC236}">
                <a16:creationId xmlns:a16="http://schemas.microsoft.com/office/drawing/2014/main" id="{B607609B-8969-4607-A2B4-685A22475B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1687" y="262910"/>
            <a:ext cx="5486400" cy="6409589"/>
          </a:xfr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F1B13B69-2DF4-4E93-80E1-9FAF2EA191A6}"/>
              </a:ext>
            </a:extLst>
          </p:cNvPr>
          <p:cNvSpPr txBox="1"/>
          <p:nvPr/>
        </p:nvSpPr>
        <p:spPr>
          <a:xfrm>
            <a:off x="583096" y="2274838"/>
            <a:ext cx="475753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Lavoro svolto </a:t>
            </a:r>
          </a:p>
          <a:p>
            <a:pPr algn="ctr"/>
            <a:r>
              <a:rPr lang="it-IT" dirty="0"/>
              <a:t>dalle classi II C e II D scuola primaria dell’</a:t>
            </a:r>
          </a:p>
          <a:p>
            <a:pPr algn="ctr"/>
            <a:r>
              <a:rPr lang="it-IT" dirty="0"/>
              <a:t>Istituto Comprensivo Statale «A. Gramsci» nell’anno scolastico 2017-18</a:t>
            </a:r>
          </a:p>
          <a:p>
            <a:pPr algn="ctr"/>
            <a:r>
              <a:rPr lang="it-IT" dirty="0"/>
              <a:t>e dall’insegnante di R.C. </a:t>
            </a:r>
          </a:p>
          <a:p>
            <a:pPr algn="ctr"/>
            <a:r>
              <a:rPr lang="it-IT" dirty="0"/>
              <a:t>Adriana Boccacci inserito nel progetto:</a:t>
            </a:r>
          </a:p>
          <a:p>
            <a:pPr algn="ctr"/>
            <a:r>
              <a:rPr lang="it-IT" dirty="0"/>
              <a:t>«PROGETTO_SOS_AMBIENTE@RISPETTO_IL_CREATO.IT»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DE6D996-B582-44CA-AA3A-06E0EF190BC8}"/>
              </a:ext>
            </a:extLst>
          </p:cNvPr>
          <p:cNvSpPr txBox="1"/>
          <p:nvPr/>
        </p:nvSpPr>
        <p:spPr>
          <a:xfrm>
            <a:off x="3445565" y="5934670"/>
            <a:ext cx="18950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 dirty="0"/>
              <a:t>Disegno eseguito da </a:t>
            </a:r>
            <a:r>
              <a:rPr lang="it-IT" sz="1600" i="1" dirty="0" err="1"/>
              <a:t>Darius</a:t>
            </a:r>
            <a:r>
              <a:rPr lang="it-IT" sz="1600" i="1" dirty="0"/>
              <a:t> II D</a:t>
            </a:r>
          </a:p>
        </p:txBody>
      </p:sp>
      <p:pic>
        <p:nvPicPr>
          <p:cNvPr id="2" name="Siamo gatti( da La gabbianella e il gatto) karaoke strumentale">
            <a:hlinkClick r:id="" action="ppaction://media"/>
            <a:extLst>
              <a:ext uri="{FF2B5EF4-FFF2-40B4-BE49-F238E27FC236}">
                <a16:creationId xmlns:a16="http://schemas.microsoft.com/office/drawing/2014/main" id="{2C710ADD-DBDD-4CD6-9E5D-97DC2DF890A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59458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71"/>
    </mc:Choice>
    <mc:Fallback xmlns="">
      <p:transition spd="slow" advTm="105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7522" objId="9"/>
        <p14:stopEvt time="10571" objId="9"/>
      </p14:showEvtLst>
    </p:ext>
  </p:extLs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62608" y="1429231"/>
            <a:ext cx="3551583" cy="402412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t-IT" dirty="0"/>
              <a:t>I mici vorrebbero dare un nome al pulcino che è nato ma non sanno se è maschio o femmina. Allora, poiché non trovano aiuto nell’enciclopedia, si recano al porto in cerca della saggia Rosa dei Venti che riconosce in lui una </a:t>
            </a:r>
            <a:r>
              <a:rPr lang="it-IT" dirty="0" err="1"/>
              <a:t>gabbiana</a:t>
            </a:r>
            <a:r>
              <a:rPr lang="it-IT" dirty="0"/>
              <a:t>. Decidono insieme di darle il nome di Fortunata. </a:t>
            </a:r>
          </a:p>
          <a:p>
            <a:pPr marL="0" indent="0" algn="r">
              <a:buNone/>
            </a:pPr>
            <a:r>
              <a:rPr lang="it-IT" sz="1800" i="1" dirty="0"/>
              <a:t>(Luca II C)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274467" y="-212134"/>
            <a:ext cx="5186303" cy="7306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346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936"/>
    </mc:Choice>
    <mc:Fallback xmlns="">
      <p:transition spd="slow" advTm="20936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36791" y="2150686"/>
            <a:ext cx="2867297" cy="2530503"/>
          </a:xfrm>
        </p:spPr>
        <p:txBody>
          <a:bodyPr/>
          <a:lstStyle/>
          <a:p>
            <a:pPr marL="0" indent="0">
              <a:buNone/>
            </a:pPr>
            <a:r>
              <a:rPr lang="it-IT" sz="2000" dirty="0"/>
              <a:t>Nel museo Pallino e Fortunata giocano insieme, ma un giorno, litigano per un gomitolo di lana. Interviene Colonnello che sgrida Pallino.</a:t>
            </a:r>
          </a:p>
          <a:p>
            <a:pPr marL="0" indent="0" algn="r">
              <a:buNone/>
            </a:pPr>
            <a:r>
              <a:rPr lang="it-IT" sz="2000" dirty="0"/>
              <a:t> </a:t>
            </a:r>
            <a:r>
              <a:rPr lang="it-IT" sz="1700" i="1" dirty="0"/>
              <a:t>(Silvia II C)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193240" y="-226897"/>
            <a:ext cx="5447519" cy="7277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1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70"/>
    </mc:Choice>
    <mc:Fallback xmlns="">
      <p:transition spd="slow" advTm="927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99052" y="2193897"/>
            <a:ext cx="3024809" cy="247020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Pallino arrabbiato spaventa Fortunata rivelandole che non è un gatto ma un uccello e, per vendicarsi, le dice  che i gatti se la vogliono mangiare. </a:t>
            </a:r>
          </a:p>
          <a:p>
            <a:pPr marL="0" indent="0" algn="r">
              <a:buNone/>
            </a:pPr>
            <a:r>
              <a:rPr lang="it-IT" sz="1800" i="1" dirty="0"/>
              <a:t>(Nicole II C)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016180" y="-245890"/>
            <a:ext cx="5688032" cy="7557052"/>
          </a:xfrm>
          <a:prstGeom prst="rect">
            <a:avLst/>
          </a:prstGeom>
        </p:spPr>
      </p:pic>
      <p:sp>
        <p:nvSpPr>
          <p:cNvPr id="5" name="Fumetto 2 4"/>
          <p:cNvSpPr/>
          <p:nvPr/>
        </p:nvSpPr>
        <p:spPr>
          <a:xfrm>
            <a:off x="7702732" y="2318657"/>
            <a:ext cx="1841863" cy="1110343"/>
          </a:xfrm>
          <a:prstGeom prst="wedgeRoundRectCallout">
            <a:avLst>
              <a:gd name="adj1" fmla="val -29344"/>
              <a:gd name="adj2" fmla="val 81324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it-IT" dirty="0">
                <a:solidFill>
                  <a:schemeClr val="bg1"/>
                </a:solidFill>
              </a:rPr>
              <a:t>Non sei un gatto! I gatti mangiano gli uccelli!</a:t>
            </a:r>
          </a:p>
        </p:txBody>
      </p:sp>
    </p:spTree>
    <p:extLst>
      <p:ext uri="{BB962C8B-B14F-4D97-AF65-F5344CB8AC3E}">
        <p14:creationId xmlns:p14="http://schemas.microsoft.com/office/powerpoint/2010/main" val="3435169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47"/>
    </mc:Choice>
    <mc:Fallback xmlns="">
      <p:transition spd="slow" advTm="12047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71331" y="2186939"/>
            <a:ext cx="2640496" cy="24841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dirty="0"/>
              <a:t>Piangendo Fortunata fugge via ma viene catturata dai topi che la portano al cospetto del Grande Topo.</a:t>
            </a:r>
          </a:p>
          <a:p>
            <a:pPr marL="0" indent="0" algn="r">
              <a:buNone/>
            </a:pPr>
            <a:r>
              <a:rPr lang="it-IT" sz="1700" i="1" dirty="0"/>
              <a:t>(Giorgia II C)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400046" y="-533520"/>
            <a:ext cx="4413168" cy="792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932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88"/>
    </mc:Choice>
    <mc:Fallback xmlns="">
      <p:transition spd="slow" advTm="6588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10652" y="1765329"/>
            <a:ext cx="3031259" cy="3327341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Ne frattempo Zorba sta a casa di </a:t>
            </a:r>
            <a:r>
              <a:rPr lang="it-IT" dirty="0" err="1"/>
              <a:t>Bubolina</a:t>
            </a:r>
            <a:r>
              <a:rPr lang="it-IT" dirty="0"/>
              <a:t> per dichiararle il suo amore, ma viene interrotto da Colonnello che lo informa della fuga di Fortunata.</a:t>
            </a:r>
          </a:p>
          <a:p>
            <a:pPr marL="0" indent="0" algn="r">
              <a:buNone/>
            </a:pPr>
            <a:r>
              <a:rPr lang="it-IT" sz="1700" i="1" dirty="0"/>
              <a:t>(Gaia II C)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3552" y="389745"/>
            <a:ext cx="5112870" cy="6160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869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29"/>
    </mc:Choice>
    <mc:Fallback xmlns="">
      <p:transition spd="slow" advTm="9329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303872" y="2281768"/>
            <a:ext cx="3440405" cy="229446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2000" dirty="0"/>
              <a:t>Si scopre che è Pallino ad aver fatto fuggire </a:t>
            </a:r>
            <a:r>
              <a:rPr lang="it-IT" sz="2000" dirty="0" err="1"/>
              <a:t>Fifì</a:t>
            </a:r>
            <a:r>
              <a:rPr lang="it-IT" sz="2000" dirty="0"/>
              <a:t>. </a:t>
            </a:r>
          </a:p>
          <a:p>
            <a:pPr marL="0" indent="0">
              <a:buNone/>
            </a:pPr>
            <a:r>
              <a:rPr lang="it-IT" sz="2000" dirty="0"/>
              <a:t>Egli è molto pentito di ciò che le ha detto e decide perciò, di nascosto degli altri gatti, di </a:t>
            </a:r>
            <a:r>
              <a:rPr lang="it-IT" sz="2000" dirty="0" err="1"/>
              <a:t>andarla</a:t>
            </a:r>
            <a:r>
              <a:rPr lang="it-IT" sz="2000" dirty="0"/>
              <a:t> a salvare.</a:t>
            </a:r>
          </a:p>
          <a:p>
            <a:pPr marL="0" indent="0" algn="r">
              <a:buNone/>
            </a:pPr>
            <a:r>
              <a:rPr lang="it-IT" sz="1700" i="1" dirty="0"/>
              <a:t>(Davide Adorni II C)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9736BD8-F0C6-40CB-9FF0-86F43788D2E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005337" y="1065095"/>
            <a:ext cx="6249173" cy="4727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339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13"/>
    </mc:Choice>
    <mc:Fallback xmlns="">
      <p:transition spd="slow" advTm="8813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40829" y="1520001"/>
            <a:ext cx="2821898" cy="402412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I mici scoprono che Fortunata è stata rapita dai topi. Imitando il cavallo di Troia, raccolgono da tutti i gatti del porto del cacio col quale costruire una enorme forma di formaggio da regalare ai topi, con dei mici nascosti all’interno e così coglierli di sorpresa e liberare </a:t>
            </a:r>
            <a:r>
              <a:rPr lang="it-IT" dirty="0" err="1"/>
              <a:t>Fifì</a:t>
            </a:r>
            <a:r>
              <a:rPr lang="it-IT" dirty="0"/>
              <a:t>.</a:t>
            </a:r>
          </a:p>
          <a:p>
            <a:pPr marL="0" indent="0" algn="r">
              <a:buNone/>
            </a:pPr>
            <a:r>
              <a:rPr lang="it-IT" dirty="0"/>
              <a:t> </a:t>
            </a:r>
            <a:r>
              <a:rPr lang="it-IT" sz="1800" i="1" dirty="0"/>
              <a:t>(Martina II D)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855167" y="-275437"/>
            <a:ext cx="5429730" cy="7615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926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164"/>
    </mc:Choice>
    <mc:Fallback xmlns="">
      <p:transition spd="slow" advTm="16164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4314" y="1687734"/>
            <a:ext cx="2783877" cy="348253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/>
              <a:t>I topi credendo di aver ricevuto un regalo di resa da parte dei gatti accettano il dono e lo portano nel loro covo, ma ecco che all’improvviso escono i gatti e liberano Fortunata e Pallino che nel frattempo era stato catturato anch’esso dai roditori.</a:t>
            </a:r>
          </a:p>
          <a:p>
            <a:pPr marL="0" indent="0" algn="r">
              <a:buNone/>
            </a:pPr>
            <a:r>
              <a:rPr lang="it-IT" sz="1800" i="1" dirty="0"/>
              <a:t>(Rachele II D)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569213" y="-647363"/>
            <a:ext cx="5789603" cy="8156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678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814"/>
    </mc:Choice>
    <mc:Fallback xmlns="">
      <p:transition spd="slow" advTm="17814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8C8C6E0-20D4-4BC7-B5C5-31C0ACDD97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279" y="2209277"/>
            <a:ext cx="3183835" cy="2439446"/>
          </a:xfrm>
        </p:spPr>
        <p:txBody>
          <a:bodyPr/>
          <a:lstStyle/>
          <a:p>
            <a:pPr marL="0" indent="0">
              <a:buNone/>
            </a:pPr>
            <a:r>
              <a:rPr lang="it-IT" sz="2000" dirty="0"/>
              <a:t>E’ ora che Fortunata impari a volare, ma ogni tentativo fallisce, nonostante i continui studi di </a:t>
            </a:r>
            <a:r>
              <a:rPr lang="it-IT" sz="2000" dirty="0" err="1"/>
              <a:t>Diderot</a:t>
            </a:r>
            <a:r>
              <a:rPr lang="it-IT" sz="2000" dirty="0"/>
              <a:t>, il gatto enciclopedico.</a:t>
            </a:r>
          </a:p>
          <a:p>
            <a:pPr marL="0" indent="0" algn="r">
              <a:buNone/>
            </a:pPr>
            <a:r>
              <a:rPr lang="it-IT" sz="1700" i="1" dirty="0"/>
              <a:t>(Marco Forti II D)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6339EA3-0CE8-4758-B70A-3D23C145174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040048" y="-415036"/>
            <a:ext cx="5544598" cy="7832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630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18"/>
    </mc:Choice>
    <mc:Fallback xmlns="">
      <p:transition spd="slow" advTm="10018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0374137-DC40-4D13-89B5-BA670497D1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582" y="2215903"/>
            <a:ext cx="2892287" cy="2426193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Per non scoraggiare </a:t>
            </a:r>
            <a:r>
              <a:rPr lang="it-IT" dirty="0" err="1"/>
              <a:t>Fifì</a:t>
            </a:r>
            <a:r>
              <a:rPr lang="it-IT" dirty="0"/>
              <a:t>, Segretario prende il suo posto, ma anche così non riesce a volare.</a:t>
            </a:r>
          </a:p>
          <a:p>
            <a:pPr marL="0" indent="0" algn="r">
              <a:buNone/>
            </a:pPr>
            <a:r>
              <a:rPr lang="it-IT" sz="1700" i="1" dirty="0"/>
              <a:t>(</a:t>
            </a:r>
            <a:r>
              <a:rPr lang="it-IT" sz="1700" i="1" dirty="0" err="1"/>
              <a:t>Altai</a:t>
            </a:r>
            <a:r>
              <a:rPr lang="it-IT" sz="1700" i="1" dirty="0"/>
              <a:t> II D)</a:t>
            </a:r>
          </a:p>
        </p:txBody>
      </p:sp>
      <p:pic>
        <p:nvPicPr>
          <p:cNvPr id="5" name="Immagine 4" descr="Immagine che contiene testo, mappa&#10;&#10;Descrizione generata con affidabilità molto elevata">
            <a:extLst>
              <a:ext uri="{FF2B5EF4-FFF2-40B4-BE49-F238E27FC236}">
                <a16:creationId xmlns:a16="http://schemas.microsoft.com/office/drawing/2014/main" id="{8891317D-872A-49EA-B01E-C37175A03B8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092328" y="-351296"/>
            <a:ext cx="5574548" cy="790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206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50"/>
    </mc:Choice>
    <mc:Fallback xmlns="">
      <p:transition spd="slow" advTm="525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405394" y="-967982"/>
            <a:ext cx="6213675" cy="8754292"/>
          </a:xfrm>
          <a:prstGeom prst="rect">
            <a:avLst/>
          </a:prstGeom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33102" y="2521132"/>
            <a:ext cx="2710543" cy="21945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Uno stormo di gabbiani vola libero e felice nel cielo quando avvista un branco di pesci.</a:t>
            </a:r>
          </a:p>
          <a:p>
            <a:pPr marL="0" indent="0" algn="r">
              <a:buNone/>
            </a:pPr>
            <a:r>
              <a:rPr lang="it-IT" sz="1800" i="1" dirty="0"/>
              <a:t>(Flavio II C)</a:t>
            </a:r>
          </a:p>
        </p:txBody>
      </p:sp>
    </p:spTree>
    <p:extLst>
      <p:ext uri="{BB962C8B-B14F-4D97-AF65-F5344CB8AC3E}">
        <p14:creationId xmlns:p14="http://schemas.microsoft.com/office/powerpoint/2010/main" val="1197230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48"/>
    </mc:Choice>
    <mc:Fallback xmlns="">
      <p:transition spd="slow" advTm="6848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C228936-EE5B-40E3-BF72-6F4AA9C1D0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035" y="1771955"/>
            <a:ext cx="3342861" cy="3314089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I gatti chiedono consiglio a Rosa dei Venti che suggerisce di far lanciare </a:t>
            </a:r>
            <a:r>
              <a:rPr lang="it-IT" dirty="0" err="1"/>
              <a:t>Fifì</a:t>
            </a:r>
            <a:r>
              <a:rPr lang="it-IT" dirty="0"/>
              <a:t> da un punto molto alto affinché la natura stessa guidi la gabbianella a spiccare il volo.</a:t>
            </a:r>
          </a:p>
          <a:p>
            <a:pPr marL="0" indent="0" algn="r">
              <a:buNone/>
            </a:pPr>
            <a:r>
              <a:rPr lang="it-IT" sz="1700" i="1" dirty="0"/>
              <a:t>(Marco </a:t>
            </a:r>
            <a:r>
              <a:rPr lang="it-IT" sz="1700" i="1" dirty="0" err="1"/>
              <a:t>Gordini</a:t>
            </a:r>
            <a:r>
              <a:rPr lang="it-IT" sz="1700" i="1" dirty="0"/>
              <a:t> II D)</a:t>
            </a:r>
          </a:p>
        </p:txBody>
      </p:sp>
      <p:pic>
        <p:nvPicPr>
          <p:cNvPr id="5" name="Immagine 4" descr="Immagine che contiene testo, mappa&#10;&#10;Descrizione generata con affidabilità elevata">
            <a:extLst>
              <a:ext uri="{FF2B5EF4-FFF2-40B4-BE49-F238E27FC236}">
                <a16:creationId xmlns:a16="http://schemas.microsoft.com/office/drawing/2014/main" id="{0A9D577A-439D-4702-A847-E0465726ABF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107959" y="-256566"/>
            <a:ext cx="5367130" cy="7656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84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07"/>
    </mc:Choice>
    <mc:Fallback xmlns="">
      <p:transition spd="slow" advTm="11507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694EC81-BDC8-494E-AB25-7DEB0BF272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578" y="1911103"/>
            <a:ext cx="3303103" cy="3035793"/>
          </a:xfrm>
        </p:spPr>
        <p:txBody>
          <a:bodyPr/>
          <a:lstStyle/>
          <a:p>
            <a:pPr marL="0" indent="0">
              <a:buNone/>
            </a:pPr>
            <a:r>
              <a:rPr lang="it-IT" sz="2000" dirty="0"/>
              <a:t>Insieme decidono di far lanciare </a:t>
            </a:r>
            <a:r>
              <a:rPr lang="it-IT" sz="2000" dirty="0" err="1"/>
              <a:t>Fifì</a:t>
            </a:r>
            <a:r>
              <a:rPr lang="it-IT" sz="2000" dirty="0"/>
              <a:t> dalla torre dell’orologio. Non sanno però come salire fin lassù poiché la porticina per accedervi è chiusa a chiave. Hanno perciò bisogno dell’aiuto di un umano.</a:t>
            </a:r>
          </a:p>
          <a:p>
            <a:pPr marL="0" indent="0" algn="r">
              <a:buNone/>
            </a:pPr>
            <a:r>
              <a:rPr lang="it-IT" sz="1700" i="1" dirty="0"/>
              <a:t>(Melissa II D)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ED78669-62AE-4A67-A528-21418F3EF1E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148566" y="-165746"/>
            <a:ext cx="5361706" cy="752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47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851"/>
    </mc:Choice>
    <mc:Fallback xmlns="">
      <p:transition spd="slow" advTm="14851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069ABE4-ADEC-4496-911D-712960FBE0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791" y="1851468"/>
            <a:ext cx="3144078" cy="315506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2000" dirty="0"/>
              <a:t>Per mantenere la promessa e per amore verso Fortunata decidono di rompere il tabù («Mai far sapere all’uomo che li capiamo e sappiamo parlare!») e chiedono aiuto alla padroncina di </a:t>
            </a:r>
            <a:r>
              <a:rPr lang="it-IT" sz="2000" dirty="0" err="1"/>
              <a:t>Bubolina</a:t>
            </a:r>
            <a:r>
              <a:rPr lang="it-IT" sz="2000" dirty="0"/>
              <a:t>, Nina.</a:t>
            </a:r>
          </a:p>
          <a:p>
            <a:pPr marL="0" indent="0" algn="r">
              <a:buNone/>
            </a:pPr>
            <a:r>
              <a:rPr lang="it-IT" sz="1700" i="1" dirty="0"/>
              <a:t>(Valerio II D)</a:t>
            </a:r>
            <a:r>
              <a:rPr lang="it-IT" sz="1700" dirty="0"/>
              <a:t>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496A83D-4955-4901-BAED-E0D699C1A20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053488" y="-455435"/>
            <a:ext cx="5454171" cy="776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343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814"/>
    </mc:Choice>
    <mc:Fallback xmlns="">
      <p:transition spd="slow" advTm="14814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DE6CB74-E04D-40A8-AC67-F11FBDE19D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6619" y="2127636"/>
            <a:ext cx="2547729" cy="2404607"/>
          </a:xfrm>
        </p:spPr>
        <p:txBody>
          <a:bodyPr/>
          <a:lstStyle/>
          <a:p>
            <a:pPr marL="0" indent="0">
              <a:buNone/>
            </a:pPr>
            <a:r>
              <a:rPr lang="it-IT" sz="2000" dirty="0"/>
              <a:t>La bambina conduce in cima alla torre Zorba e Fortunata e incoraggia la gabbianella a volare.</a:t>
            </a:r>
          </a:p>
          <a:p>
            <a:pPr marL="0" indent="0" algn="r">
              <a:buNone/>
            </a:pPr>
            <a:r>
              <a:rPr lang="it-IT" sz="1700" i="1" dirty="0"/>
              <a:t>(</a:t>
            </a:r>
            <a:r>
              <a:rPr lang="it-IT" sz="1700" i="1" dirty="0" err="1"/>
              <a:t>Darius</a:t>
            </a:r>
            <a:r>
              <a:rPr lang="it-IT" sz="1700" i="1" dirty="0"/>
              <a:t> II D)</a:t>
            </a:r>
          </a:p>
        </p:txBody>
      </p:sp>
      <p:pic>
        <p:nvPicPr>
          <p:cNvPr id="5" name="Immagine 4" descr="Immagine che contiene testo&#10;&#10;Descrizione generata con affidabilità molto elevata">
            <a:extLst>
              <a:ext uri="{FF2B5EF4-FFF2-40B4-BE49-F238E27FC236}">
                <a16:creationId xmlns:a16="http://schemas.microsoft.com/office/drawing/2014/main" id="{944BFB26-15B5-4334-A2AA-092A633F22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061677" y="-294174"/>
            <a:ext cx="5499656" cy="7678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283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74"/>
    </mc:Choice>
    <mc:Fallback xmlns="">
      <p:transition spd="slow" advTm="8174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FE9930C-CC65-42A1-B60B-65E596A988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6689" y="2128367"/>
            <a:ext cx="2547731" cy="26012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t-IT" dirty="0"/>
              <a:t>Fortunata, piena di paura, si lancia nel vuoto, poi spiega le ali e finalmente comincia a volare. Tutti gridano di gioia e sono felici.</a:t>
            </a:r>
          </a:p>
          <a:p>
            <a:pPr marL="0" indent="0" algn="r">
              <a:buNone/>
            </a:pPr>
            <a:r>
              <a:rPr lang="it-IT" sz="1800" i="1" dirty="0"/>
              <a:t>(Luigi II C)</a:t>
            </a:r>
          </a:p>
        </p:txBody>
      </p:sp>
      <p:pic>
        <p:nvPicPr>
          <p:cNvPr id="5" name="Immagine 4" descr="Immagine che contiene edificio&#10;&#10;Descrizione generata con affidabilità elevata">
            <a:extLst>
              <a:ext uri="{FF2B5EF4-FFF2-40B4-BE49-F238E27FC236}">
                <a16:creationId xmlns:a16="http://schemas.microsoft.com/office/drawing/2014/main" id="{FD5ADA8C-BBEF-4556-8777-6C3496774D7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245165"/>
            <a:ext cx="4679311" cy="6367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074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46"/>
    </mc:Choice>
    <mc:Fallback xmlns="">
      <p:transition spd="slow" advTm="8446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05948" y="472452"/>
            <a:ext cx="9314622" cy="1293028"/>
          </a:xfrm>
        </p:spPr>
        <p:txBody>
          <a:bodyPr/>
          <a:lstStyle/>
          <a:p>
            <a:pPr algn="ctr"/>
            <a:r>
              <a:rPr lang="it-IT" dirty="0"/>
              <a:t>LE NOSTRE RIFLESSIONI SULLA STORIA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688908"/>
            <a:ext cx="10820400" cy="4338370"/>
          </a:xfrm>
        </p:spPr>
        <p:txBody>
          <a:bodyPr>
            <a:normAutofit fontScale="92500" lnSpcReduction="10000"/>
          </a:bodyPr>
          <a:lstStyle/>
          <a:p>
            <a:r>
              <a:rPr lang="it-IT" dirty="0"/>
              <a:t>DOBBIAMO RISPETTARE LA NATURA E PROTEGGERLA SENZA ROVINARLA</a:t>
            </a:r>
          </a:p>
          <a:p>
            <a:r>
              <a:rPr lang="it-IT" dirty="0"/>
              <a:t>SIAMO TUTTI AMICI NEL MONDO E, QUINDI, NON DOBBIAMO PENSARE SOLO A NOI STESSI MA ANCHE AGLI ALTRI SOPRATTUTTO A QUELLI PIU’ IN DIFFICOLTA’.</a:t>
            </a:r>
          </a:p>
          <a:p>
            <a:r>
              <a:rPr lang="it-IT" dirty="0"/>
              <a:t>DOBBIAMO PRENDERCI CURA ANCHE DEGLI ANIMALI.</a:t>
            </a:r>
          </a:p>
          <a:p>
            <a:r>
              <a:rPr lang="it-IT" dirty="0"/>
              <a:t>DOBBIAMO CONDIVIDERE TUTTO CON GLI ALTRI.</a:t>
            </a:r>
          </a:p>
          <a:p>
            <a:r>
              <a:rPr lang="it-IT" dirty="0"/>
              <a:t>DOBBIAMO SEMPRE PROVARE A FARE LE COSE, ANCHE LE PIU’ DIFFICILI, SENZA SCORAGGIARCI CHIEDENDO EVENTUALMENTE AIUTO.</a:t>
            </a:r>
          </a:p>
          <a:p>
            <a:r>
              <a:rPr lang="it-IT" dirty="0"/>
              <a:t>E’ IMPORTANTE ANCHE SACRIFICARCI PER AMORE DEGLI ALTRI.</a:t>
            </a:r>
          </a:p>
          <a:p>
            <a:r>
              <a:rPr lang="it-IT" dirty="0"/>
              <a:t>CHE NON DOBBIAMO SPAVENTARE NESSUNO.</a:t>
            </a:r>
          </a:p>
          <a:p>
            <a:r>
              <a:rPr lang="it-IT" dirty="0"/>
              <a:t>NON DOBBIAMO ESSERE GELOSI UNO DELL’ALTRO.</a:t>
            </a:r>
          </a:p>
          <a:p>
            <a:r>
              <a:rPr lang="it-IT" dirty="0"/>
              <a:t>DOBBIAMO MANTENERE SEMPRE LE PROMESSE FATTE.</a:t>
            </a:r>
          </a:p>
          <a:p>
            <a:pPr marL="0" indent="0" algn="r">
              <a:buNone/>
            </a:pPr>
            <a:r>
              <a:rPr lang="it-IT" i="1" dirty="0"/>
              <a:t>Le Seconde C e D </a:t>
            </a:r>
          </a:p>
        </p:txBody>
      </p:sp>
    </p:spTree>
    <p:extLst>
      <p:ext uri="{BB962C8B-B14F-4D97-AF65-F5344CB8AC3E}">
        <p14:creationId xmlns:p14="http://schemas.microsoft.com/office/powerpoint/2010/main" val="1557718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001"/>
    </mc:Choice>
    <mc:Fallback xmlns="">
      <p:transition spd="slow" advTm="37001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70112D8-2159-4030-A2F0-BF1391793E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923430"/>
            <a:ext cx="10820400" cy="126425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it-IT" sz="9600" dirty="0">
                <a:latin typeface="Arial Rounded MT Bold" panose="020F0704030504030204" pitchFamily="34" charset="0"/>
              </a:rPr>
              <a:t>FINE</a:t>
            </a:r>
          </a:p>
        </p:txBody>
      </p:sp>
    </p:spTree>
    <p:extLst>
      <p:ext uri="{BB962C8B-B14F-4D97-AF65-F5344CB8AC3E}">
        <p14:creationId xmlns:p14="http://schemas.microsoft.com/office/powerpoint/2010/main" val="149833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2194560"/>
            <a:ext cx="2005149" cy="2050869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Subito i gabbiani si tuffano in acqua per mangiare.</a:t>
            </a:r>
          </a:p>
          <a:p>
            <a:pPr marL="0" indent="0" algn="r">
              <a:buNone/>
            </a:pPr>
            <a:r>
              <a:rPr lang="it-IT" dirty="0"/>
              <a:t> </a:t>
            </a:r>
            <a:r>
              <a:rPr lang="it-IT" sz="1800" i="1" dirty="0"/>
              <a:t>(Martina II C)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5054" y="587830"/>
            <a:ext cx="8680889" cy="572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024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93"/>
    </mc:Choice>
    <mc:Fallback xmlns="">
      <p:transition spd="slow" advTm="4893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93914" y="1944916"/>
            <a:ext cx="2501538" cy="2981231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Una petroliera, lì di passaggio, viene speronata da un peschereccio e così riversa  il petrolio nel mare. </a:t>
            </a:r>
          </a:p>
          <a:p>
            <a:pPr marL="0" indent="0" algn="r">
              <a:buNone/>
            </a:pPr>
            <a:r>
              <a:rPr lang="it-IT" sz="1800" i="1" dirty="0"/>
              <a:t>(Domenico II C)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5452" y="561704"/>
            <a:ext cx="8895805" cy="574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381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52"/>
    </mc:Choice>
    <mc:Fallback xmlns="">
      <p:transition spd="slow" advTm="8852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5840" y="1792289"/>
            <a:ext cx="2207301" cy="3261860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La </a:t>
            </a:r>
            <a:r>
              <a:rPr lang="it-IT" dirty="0" err="1"/>
              <a:t>gabbiana</a:t>
            </a:r>
            <a:r>
              <a:rPr lang="it-IT" dirty="0"/>
              <a:t>  </a:t>
            </a:r>
            <a:r>
              <a:rPr lang="it-IT" dirty="0" err="1"/>
              <a:t>Kenga</a:t>
            </a:r>
            <a:r>
              <a:rPr lang="it-IT" dirty="0"/>
              <a:t>  uscendo  dall’acqua  finisce  in  mezzo al petrolio  e non  riesce  più a volare. </a:t>
            </a:r>
          </a:p>
          <a:p>
            <a:pPr marL="0" indent="0" algn="r">
              <a:buNone/>
            </a:pPr>
            <a:r>
              <a:rPr lang="it-IT" sz="1800" i="1" dirty="0"/>
              <a:t>(Lavinia II C)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8013" y="764927"/>
            <a:ext cx="8621485" cy="531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674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42"/>
    </mc:Choice>
    <mc:Fallback xmlns="">
      <p:transition spd="slow" advTm="7142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it-IT" dirty="0"/>
            </a:br>
            <a:br>
              <a:rPr lang="it-IT" dirty="0"/>
            </a:br>
            <a:r>
              <a:rPr lang="it-IT" dirty="0"/>
              <a:t>      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2495007"/>
            <a:ext cx="2209800" cy="2325188"/>
          </a:xfrm>
        </p:spPr>
        <p:txBody>
          <a:bodyPr/>
          <a:lstStyle/>
          <a:p>
            <a:pPr marL="0" indent="0">
              <a:buNone/>
            </a:pPr>
            <a:r>
              <a:rPr lang="it-IT" dirty="0" err="1"/>
              <a:t>Kenga</a:t>
            </a:r>
            <a:r>
              <a:rPr lang="it-IT" dirty="0"/>
              <a:t>  sprofonda nel mare e sul fondo, tra le piante, cerca di ripulirsi. </a:t>
            </a:r>
          </a:p>
          <a:p>
            <a:pPr marL="0" indent="0" algn="r">
              <a:buNone/>
            </a:pPr>
            <a:r>
              <a:rPr lang="it-IT" sz="1800" i="1" dirty="0"/>
              <a:t>(Manuel II C)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3646" y="666206"/>
            <a:ext cx="8462553" cy="560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2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51"/>
    </mc:Choice>
    <mc:Fallback xmlns="">
      <p:transition spd="slow" advTm="595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2057401"/>
            <a:ext cx="2005149" cy="31089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Un po’ più pulita esce dall’acqua e vola pian piano fino al cortile dove vive un bel gattone nero che si chiama Zorba. </a:t>
            </a:r>
          </a:p>
          <a:p>
            <a:pPr marL="0" indent="0" algn="r">
              <a:buNone/>
            </a:pPr>
            <a:r>
              <a:rPr lang="it-IT" sz="1800" i="1" dirty="0"/>
              <a:t>(Serena II C)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0949" y="653143"/>
            <a:ext cx="8817428" cy="559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132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89"/>
    </mc:Choice>
    <mc:Fallback xmlns="">
      <p:transition spd="slow" advTm="13289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63880" y="2259875"/>
            <a:ext cx="2331720" cy="22598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Zorba vorrebbe mangiare la    </a:t>
            </a:r>
            <a:r>
              <a:rPr lang="it-IT" dirty="0" err="1"/>
              <a:t>gabbiana</a:t>
            </a:r>
            <a:r>
              <a:rPr lang="it-IT" dirty="0"/>
              <a:t>, ma     puzza troppo! E’ disgustosa!. </a:t>
            </a:r>
          </a:p>
          <a:p>
            <a:pPr marL="0" indent="0" algn="r">
              <a:buNone/>
            </a:pPr>
            <a:r>
              <a:rPr lang="it-IT" dirty="0"/>
              <a:t> </a:t>
            </a:r>
            <a:r>
              <a:rPr lang="it-IT" sz="1800" i="1" dirty="0"/>
              <a:t>(Luisa  II C) 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0847" y="597723"/>
            <a:ext cx="7811587" cy="5584177"/>
          </a:xfrm>
          <a:prstGeom prst="rect">
            <a:avLst/>
          </a:prstGeom>
        </p:spPr>
      </p:pic>
      <p:sp>
        <p:nvSpPr>
          <p:cNvPr id="5" name="Fumetto 4 4"/>
          <p:cNvSpPr/>
          <p:nvPr/>
        </p:nvSpPr>
        <p:spPr>
          <a:xfrm>
            <a:off x="6779623" y="3036859"/>
            <a:ext cx="1672046" cy="562213"/>
          </a:xfrm>
          <a:prstGeom prst="cloudCallout">
            <a:avLst>
              <a:gd name="adj1" fmla="val -20833"/>
              <a:gd name="adj2" fmla="val 117286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it-IT" dirty="0" err="1">
                <a:solidFill>
                  <a:schemeClr val="bg1"/>
                </a:solidFill>
              </a:rPr>
              <a:t>Bleah</a:t>
            </a:r>
            <a:r>
              <a:rPr lang="it-IT" dirty="0">
                <a:solidFill>
                  <a:schemeClr val="bg1"/>
                </a:solidFill>
              </a:rPr>
              <a:t>!!</a:t>
            </a:r>
          </a:p>
        </p:txBody>
      </p:sp>
    </p:spTree>
    <p:extLst>
      <p:ext uri="{BB962C8B-B14F-4D97-AF65-F5344CB8AC3E}">
        <p14:creationId xmlns:p14="http://schemas.microsoft.com/office/powerpoint/2010/main" val="3390399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14"/>
    </mc:Choice>
    <mc:Fallback xmlns="">
      <p:transition spd="slow" advTm="7314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5"/>
</p:tagLst>
</file>

<file path=ppt/theme/theme1.xml><?xml version="1.0" encoding="utf-8"?>
<a:theme xmlns:a="http://schemas.openxmlformats.org/drawingml/2006/main" name="Scia di vapore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TM04033937[[fn=Scia di vapore]]</Template>
  <TotalTime>914</TotalTime>
  <Words>1240</Words>
  <Application>Microsoft Office PowerPoint</Application>
  <PresentationFormat>Widescreen</PresentationFormat>
  <Paragraphs>88</Paragraphs>
  <Slides>36</Slides>
  <Notes>0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36</vt:i4>
      </vt:variant>
    </vt:vector>
  </HeadingPairs>
  <TitlesOfParts>
    <vt:vector size="40" baseType="lpstr">
      <vt:lpstr>Arial</vt:lpstr>
      <vt:lpstr>Arial Rounded MT Bold</vt:lpstr>
      <vt:lpstr>Century Gothic</vt:lpstr>
      <vt:lpstr>Scia di vapore</vt:lpstr>
      <vt:lpstr>LA GABBIANELLA E IL GATTO CHE LE INSEGNO’ A VOLARE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        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LE NOSTRE RIFLESSIONI SULLA STORIA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GABBIANELLA E IL GATTO CHE LE INSEGNO’ A VOLARE</dc:title>
  <dc:creator>Docenti</dc:creator>
  <cp:lastModifiedBy>Adriana Boccacci</cp:lastModifiedBy>
  <cp:revision>87</cp:revision>
  <dcterms:created xsi:type="dcterms:W3CDTF">2017-11-07T10:27:49Z</dcterms:created>
  <dcterms:modified xsi:type="dcterms:W3CDTF">2018-02-12T14:31:43Z</dcterms:modified>
</cp:coreProperties>
</file>