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800"/>
    <a:srgbClr val="EAB200"/>
    <a:srgbClr val="008000"/>
    <a:srgbClr val="FF0000"/>
    <a:srgbClr val="A50021"/>
    <a:srgbClr val="CC9900"/>
    <a:srgbClr val="FF9900"/>
    <a:srgbClr val="FFCC00"/>
    <a:srgbClr val="CC66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79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643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15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1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42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582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98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75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48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14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297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F2680-6B5B-46F5-9FB6-C3268182D81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8F71C-9CFA-4D7D-8F98-CC349112A7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27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817418" y="810137"/>
            <a:ext cx="10169236" cy="6505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E’ un Atelier </a:t>
            </a:r>
            <a:r>
              <a:rPr lang="it-IT" sz="1400" u="sng" dirty="0">
                <a:solidFill>
                  <a:schemeClr val="tx1"/>
                </a:solidFill>
                <a:latin typeface="Arial Black" panose="020B0A04020102020204" pitchFamily="34" charset="0"/>
              </a:rPr>
              <a:t>ad alta </a:t>
            </a:r>
            <a:r>
              <a:rPr lang="it-IT" sz="14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flessibilità </a:t>
            </a:r>
            <a:r>
              <a:rPr lang="it-IT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per</a:t>
            </a:r>
            <a:endParaRPr lang="it-IT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t-IT" sz="1400" dirty="0">
                <a:solidFill>
                  <a:schemeClr val="tx1"/>
                </a:solidFill>
                <a:latin typeface="Arial Black" panose="020B0A04020102020204" pitchFamily="34" charset="0"/>
              </a:rPr>
              <a:t>Integrare i </a:t>
            </a:r>
            <a:r>
              <a:rPr lang="it-IT" sz="14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saperi</a:t>
            </a:r>
            <a:r>
              <a:rPr lang="it-IT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, sviluppare </a:t>
            </a:r>
            <a:r>
              <a:rPr lang="it-IT" sz="1400" dirty="0">
                <a:solidFill>
                  <a:schemeClr val="tx1"/>
                </a:solidFill>
                <a:latin typeface="Arial Black" panose="020B0A04020102020204" pitchFamily="34" charset="0"/>
              </a:rPr>
              <a:t>competenze </a:t>
            </a:r>
            <a:r>
              <a:rPr lang="it-IT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trasversali, supportare la didattica, favorire l’</a:t>
            </a:r>
            <a:r>
              <a:rPr lang="it-IT" sz="14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inclusività</a:t>
            </a:r>
            <a:endParaRPr lang="it-IT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Ovale 8"/>
          <p:cNvSpPr/>
          <p:nvPr/>
        </p:nvSpPr>
        <p:spPr>
          <a:xfrm>
            <a:off x="3199643" y="3258034"/>
            <a:ext cx="2380815" cy="1362563"/>
          </a:xfrm>
          <a:prstGeom prst="ellipse">
            <a:avLst/>
          </a:prstGeom>
          <a:solidFill>
            <a:srgbClr val="C8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Progettazione per Competenze</a:t>
            </a:r>
            <a:endParaRPr lang="it-IT" sz="14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995055" y="360218"/>
            <a:ext cx="7329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Atelier Creativo LA BOTTEGA DELLE IDEE</a:t>
            </a:r>
            <a:endParaRPr lang="it-IT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3" name="Rettangolo arrotondato 12"/>
          <p:cNvSpPr/>
          <p:nvPr/>
        </p:nvSpPr>
        <p:spPr>
          <a:xfrm>
            <a:off x="817418" y="1553362"/>
            <a:ext cx="1530921" cy="6006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Quattro assi di sviluppo</a:t>
            </a:r>
            <a:endParaRPr lang="it-IT" sz="1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69752" y="2176393"/>
            <a:ext cx="2770909" cy="4154984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/>
            <a:endParaRPr lang="it-IT" sz="12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t-IT" sz="1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CREATIVITÀ</a:t>
            </a:r>
            <a:endParaRPr lang="it-IT" sz="1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it-IT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Ideazione e </a:t>
            </a: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progettazione</a:t>
            </a:r>
          </a:p>
          <a:p>
            <a:pPr lvl="0" algn="ctr"/>
            <a:endParaRPr lang="it-IT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it-IT" sz="1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MANUALITÀ </a:t>
            </a:r>
            <a:endParaRPr lang="it-IT" sz="1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it-IT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Manipolazione di oggetti, idee, testi, contenuti </a:t>
            </a: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disciplinari</a:t>
            </a:r>
          </a:p>
          <a:p>
            <a:pPr lvl="0" algn="ctr"/>
            <a:endParaRPr lang="it-IT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it-IT" sz="1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ARTIGIANATO </a:t>
            </a:r>
          </a:p>
          <a:p>
            <a:pPr lvl="0" algn="ctr"/>
            <a:r>
              <a:rPr lang="it-IT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Realizzazione di prototipi su vari supporti:2D,3D, </a:t>
            </a: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digitali</a:t>
            </a:r>
          </a:p>
          <a:p>
            <a:pPr lvl="0" algn="ctr"/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it-IT" sz="1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TECNOLOGIA </a:t>
            </a:r>
          </a:p>
          <a:p>
            <a:pPr lvl="0" algn="ctr"/>
            <a:r>
              <a:rPr lang="it-IT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Il digitale come supporto e abilitante di una didattica innovativa</a:t>
            </a:r>
          </a:p>
          <a:p>
            <a:pPr lvl="0" algn="ctr"/>
            <a:endParaRPr lang="it-IT" sz="1200" dirty="0">
              <a:latin typeface="Arial Black" panose="020B0A04020102020204" pitchFamily="34" charset="0"/>
            </a:endParaRPr>
          </a:p>
        </p:txBody>
      </p:sp>
      <p:sp>
        <p:nvSpPr>
          <p:cNvPr id="15" name="Rettangolo arrotondato 14"/>
          <p:cNvSpPr/>
          <p:nvPr/>
        </p:nvSpPr>
        <p:spPr>
          <a:xfrm>
            <a:off x="6154225" y="2146473"/>
            <a:ext cx="2438400" cy="3531150"/>
          </a:xfrm>
          <a:prstGeom prst="roundRect">
            <a:avLst/>
          </a:prstGeom>
          <a:noFill/>
          <a:ln w="41275">
            <a:gradFill flip="none" rotWithShape="1">
              <a:gsLst>
                <a:gs pos="0">
                  <a:srgbClr val="CC0000"/>
                </a:gs>
                <a:gs pos="28000">
                  <a:schemeClr val="accent2">
                    <a:lumMod val="89000"/>
                  </a:schemeClr>
                </a:gs>
                <a:gs pos="44000">
                  <a:srgbClr val="C35911"/>
                </a:gs>
                <a:gs pos="46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14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PERCORSI DIDATTICI E LABORATORI</a:t>
            </a:r>
          </a:p>
          <a:p>
            <a:pPr lvl="0"/>
            <a:r>
              <a:rPr lang="it-IT" sz="14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ARTISTICI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:</a:t>
            </a:r>
          </a:p>
          <a:p>
            <a:pPr lvl="0"/>
            <a:r>
              <a:rPr lang="it-IT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immagine- sartoria- </a:t>
            </a:r>
            <a:r>
              <a:rPr lang="it-IT" sz="1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decoro-falegnameria</a:t>
            </a:r>
            <a:endParaRPr lang="it-IT" sz="1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LINGUISTICI:</a:t>
            </a:r>
          </a:p>
          <a:p>
            <a:pPr lvl="0"/>
            <a:r>
              <a:rPr lang="it-IT" sz="1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storytelling</a:t>
            </a:r>
            <a:r>
              <a:rPr lang="it-IT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creazione di </a:t>
            </a:r>
            <a:r>
              <a:rPr lang="it-IT" sz="1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e-book</a:t>
            </a:r>
            <a:endParaRPr lang="it-IT" sz="1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SCIENTIFICI </a:t>
            </a:r>
          </a:p>
          <a:p>
            <a:pPr lvl="0"/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TECNOLOGICI: </a:t>
            </a:r>
            <a:r>
              <a:rPr lang="it-IT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programmazione- produzione di video, </a:t>
            </a:r>
            <a:r>
              <a:rPr lang="it-IT" sz="1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app</a:t>
            </a:r>
            <a:r>
              <a:rPr lang="it-IT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giochi, musica </a:t>
            </a:r>
            <a:r>
              <a:rPr lang="it-IT" sz="1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digitale</a:t>
            </a:r>
            <a:endParaRPr lang="it-IT" sz="1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5635971" y="3912048"/>
            <a:ext cx="518254" cy="10878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9646331" y="2078997"/>
            <a:ext cx="1920589" cy="648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Supporto</a:t>
            </a:r>
          </a:p>
          <a:p>
            <a:pPr algn="ctr"/>
            <a:r>
              <a:rPr lang="it-IT" sz="1200" dirty="0" smtClean="0">
                <a:latin typeface="Arial Black" panose="020B0A04020102020204" pitchFamily="34" charset="0"/>
              </a:rPr>
              <a:t> </a:t>
            </a:r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del </a:t>
            </a:r>
          </a:p>
          <a:p>
            <a:pPr algn="ctr"/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team digitale</a:t>
            </a:r>
            <a:endParaRPr lang="it-IT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9791356" y="3287263"/>
            <a:ext cx="2036619" cy="1304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1200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Strumenti</a:t>
            </a:r>
          </a:p>
          <a:p>
            <a:pPr lvl="0" algn="ctr"/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Stampanti 3D</a:t>
            </a:r>
          </a:p>
          <a:p>
            <a:pPr lvl="0" algn="ctr"/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Plotter da taglio</a:t>
            </a:r>
          </a:p>
          <a:p>
            <a:pPr lvl="0" algn="ctr"/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Software e hardware per progettazione 3D</a:t>
            </a:r>
          </a:p>
          <a:p>
            <a:pPr lvl="0" algn="ctr"/>
            <a:endParaRPr lang="it-IT" sz="12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9711693" y="4714553"/>
            <a:ext cx="2195946" cy="665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Formazione</a:t>
            </a:r>
            <a:r>
              <a:rPr lang="it-IT" sz="1200" dirty="0" smtClean="0"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it-IT" sz="1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dei docenti</a:t>
            </a:r>
            <a:endParaRPr lang="it-IT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3" name="Connettore 2 42"/>
          <p:cNvCxnSpPr/>
          <p:nvPr/>
        </p:nvCxnSpPr>
        <p:spPr>
          <a:xfrm flipV="1">
            <a:off x="8597975" y="2824366"/>
            <a:ext cx="1105557" cy="110836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flipV="1">
            <a:off x="8623901" y="3905020"/>
            <a:ext cx="1022430" cy="27709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/>
          <p:nvPr/>
        </p:nvCxnSpPr>
        <p:spPr>
          <a:xfrm>
            <a:off x="8592625" y="3911261"/>
            <a:ext cx="1367486" cy="997109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50"/>
          <p:cNvSpPr txBox="1"/>
          <p:nvPr/>
        </p:nvSpPr>
        <p:spPr>
          <a:xfrm>
            <a:off x="3697369" y="6112628"/>
            <a:ext cx="4395458" cy="523220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Apertura al territorio</a:t>
            </a:r>
          </a:p>
          <a:p>
            <a:pPr algn="ctr"/>
            <a:r>
              <a:rPr lang="it-IT" sz="14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Collaborazione e supporto dei </a:t>
            </a:r>
            <a:r>
              <a:rPr lang="it-IT" sz="1400" b="1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partners</a:t>
            </a:r>
            <a:endParaRPr lang="it-IT" sz="1400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960111" y="6220691"/>
            <a:ext cx="18678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 smtClean="0"/>
              <a:t>L’Animatore Digitale</a:t>
            </a:r>
          </a:p>
          <a:p>
            <a:pPr algn="ctr"/>
            <a:r>
              <a:rPr lang="it-IT" sz="1600" b="1" dirty="0" smtClean="0">
                <a:latin typeface="Informal Roman" panose="030604020304060B0204" pitchFamily="66" charset="0"/>
              </a:rPr>
              <a:t>Elisabetta </a:t>
            </a:r>
            <a:r>
              <a:rPr lang="it-IT" sz="1600" b="1" dirty="0">
                <a:latin typeface="Informal Roman" panose="030604020304060B0204" pitchFamily="66" charset="0"/>
              </a:rPr>
              <a:t>C</a:t>
            </a:r>
            <a:r>
              <a:rPr lang="it-IT" sz="1600" b="1" dirty="0" smtClean="0">
                <a:latin typeface="Informal Roman" panose="030604020304060B0204" pitchFamily="66" charset="0"/>
              </a:rPr>
              <a:t>atucci</a:t>
            </a:r>
            <a:endParaRPr lang="it-IT" sz="1600" b="1" dirty="0">
              <a:latin typeface="Informal Roman" panose="030604020304060B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131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Arial Black</vt:lpstr>
      <vt:lpstr>Bookman Old Style</vt:lpstr>
      <vt:lpstr>Calibri</vt:lpstr>
      <vt:lpstr>Calibri Light</vt:lpstr>
      <vt:lpstr>Informal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39</cp:revision>
  <dcterms:created xsi:type="dcterms:W3CDTF">2017-04-25T09:12:25Z</dcterms:created>
  <dcterms:modified xsi:type="dcterms:W3CDTF">2017-05-09T21:19:48Z</dcterms:modified>
</cp:coreProperties>
</file>